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7"/>
  </p:notesMasterIdLst>
  <p:sldIdLst>
    <p:sldId id="284" r:id="rId3"/>
    <p:sldId id="295" r:id="rId4"/>
    <p:sldId id="297" r:id="rId5"/>
    <p:sldId id="319" r:id="rId6"/>
    <p:sldId id="279" r:id="rId7"/>
    <p:sldId id="290" r:id="rId8"/>
    <p:sldId id="317" r:id="rId9"/>
    <p:sldId id="324" r:id="rId10"/>
    <p:sldId id="322" r:id="rId11"/>
    <p:sldId id="296" r:id="rId12"/>
    <p:sldId id="327" r:id="rId13"/>
    <p:sldId id="293" r:id="rId14"/>
    <p:sldId id="29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FF5EE-6AD1-4D7B-B0EB-86DD27494135}" v="13" dt="2025-02-20T15:47:21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1" autoAdjust="0"/>
    <p:restoredTop sz="94490" autoAdjust="0"/>
  </p:normalViewPr>
  <p:slideViewPr>
    <p:cSldViewPr snapToGrid="0">
      <p:cViewPr varScale="1">
        <p:scale>
          <a:sx n="100" d="100"/>
          <a:sy n="100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CADC2-B771-48A0-8445-68A10C2AF5C6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9F0C-14FD-4004-B9A5-8D7F8CD5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9F0C-14FD-4004-B9A5-8D7F8CD5B9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9F0C-14FD-4004-B9A5-8D7F8CD5B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1671-45A6-4D3D-9B77-8207E84A2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21671-45A6-4D3D-9B77-8207E84A2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E9C6D-452F-4BD9-80D1-183D7972F221}"/>
              </a:ext>
            </a:extLst>
          </p:cNvPr>
          <p:cNvSpPr/>
          <p:nvPr userDrawn="1"/>
        </p:nvSpPr>
        <p:spPr>
          <a:xfrm>
            <a:off x="2" y="1800530"/>
            <a:ext cx="12191999" cy="228487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136A91"/>
                </a:solidFill>
                <a:latin typeface="Tw Cen MT" panose="020B0602020104020603" pitchFamily="34" charset="0"/>
              </a:rPr>
              <a:t>&lt;Title&gt;</a:t>
            </a:r>
          </a:p>
          <a:p>
            <a:pPr algn="ctr"/>
            <a:endParaRPr lang="en-US" sz="1500" b="1" dirty="0">
              <a:solidFill>
                <a:srgbClr val="136A9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100" b="1" dirty="0">
                <a:solidFill>
                  <a:srgbClr val="136A91"/>
                </a:solidFill>
                <a:latin typeface="Tw Cen MT" panose="020B0602020104020603" pitchFamily="34" charset="0"/>
              </a:rPr>
              <a:t>&lt;Name&gt; | &lt;Date&gt;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64158-11A7-4762-86A1-8664CB0942EC}"/>
              </a:ext>
            </a:extLst>
          </p:cNvPr>
          <p:cNvCxnSpPr/>
          <p:nvPr userDrawn="1"/>
        </p:nvCxnSpPr>
        <p:spPr>
          <a:xfrm>
            <a:off x="3048" y="1671603"/>
            <a:ext cx="12188952" cy="0"/>
          </a:xfrm>
          <a:prstGeom prst="line">
            <a:avLst/>
          </a:prstGeom>
          <a:ln w="38100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0DD4F7-228B-4433-A691-CDB32BF5EBFD}"/>
              </a:ext>
            </a:extLst>
          </p:cNvPr>
          <p:cNvCxnSpPr/>
          <p:nvPr userDrawn="1"/>
        </p:nvCxnSpPr>
        <p:spPr>
          <a:xfrm>
            <a:off x="3048" y="4214333"/>
            <a:ext cx="12188952" cy="0"/>
          </a:xfrm>
          <a:prstGeom prst="line">
            <a:avLst/>
          </a:prstGeom>
          <a:ln w="38100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9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F7ABD1-D813-46B1-AAC5-434BF3C8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6" y="320675"/>
            <a:ext cx="10515600" cy="740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rgbClr val="136A9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4E9892-58EF-43A0-8763-F85BDA661A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64609" y="1316736"/>
            <a:ext cx="5179656" cy="48646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2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146E72-813A-416E-8B37-C1DF764ABD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0553" y="1314046"/>
            <a:ext cx="5179656" cy="48646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2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257CBC7-43EA-3A01-C44D-593BEEA87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B997E5-D72A-4CFE-A961-305B2238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6" y="320675"/>
            <a:ext cx="10515600" cy="740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rgbClr val="136A9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1E0E44F-A05E-40F7-ECF6-43A6B1F5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D5BFE72-F6D1-4225-7A0E-362EDB5D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BFE86-B91F-4F38-94F1-F3A1745B1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316736"/>
            <a:ext cx="6497021" cy="4864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0FF767-96AE-420F-A365-2AC4BF8DA162}"/>
              </a:ext>
            </a:extLst>
          </p:cNvPr>
          <p:cNvSpPr txBox="1">
            <a:spLocks/>
          </p:cNvSpPr>
          <p:nvPr userDrawn="1"/>
        </p:nvSpPr>
        <p:spPr>
          <a:xfrm>
            <a:off x="1165746" y="320675"/>
            <a:ext cx="10515600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2697C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36A91"/>
                </a:solidFill>
              </a:rPr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131995-68AE-434F-8B55-3EDFBE47E9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64609" y="1316736"/>
            <a:ext cx="3657600" cy="48646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2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D40BBC3-62FC-73E6-EB60-E6380182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6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7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C94FFA1C-2849-AF08-112F-E0961202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7" y="320677"/>
            <a:ext cx="10515600" cy="7440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b="1">
                <a:solidFill>
                  <a:srgbClr val="136A91"/>
                </a:solidFill>
              </a:defRPr>
            </a:lvl1pPr>
          </a:lstStyle>
          <a:p>
            <a:pPr algn="l"/>
            <a:endParaRPr lang="en-US" sz="2100" dirty="0">
              <a:solidFill>
                <a:srgbClr val="136A9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133477-AA61-5B60-9668-60B5DE8A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156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0">
            <a:extLst>
              <a:ext uri="{FF2B5EF4-FFF2-40B4-BE49-F238E27FC236}">
                <a16:creationId xmlns:a16="http://schemas.microsoft.com/office/drawing/2014/main" id="{1ABE8036-9595-C81A-C203-16FB729D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09" y="1316736"/>
            <a:ext cx="10515600" cy="486460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2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F7ABD1-D813-46B1-AAC5-434BF3C8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7" y="320675"/>
            <a:ext cx="10515600" cy="740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100" b="1">
                <a:solidFill>
                  <a:srgbClr val="136A9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4E9892-58EF-43A0-8763-F85BDA661A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64609" y="1316736"/>
            <a:ext cx="5179656" cy="486460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w Cen MT" panose="020B0602020104020603" pitchFamily="34" charset="0"/>
              </a:defRPr>
            </a:lvl1pPr>
            <a:lvl2pPr>
              <a:defRPr sz="1800">
                <a:latin typeface="Tw Cen MT" panose="020B0602020104020603" pitchFamily="34" charset="0"/>
              </a:defRPr>
            </a:lvl2pPr>
            <a:lvl3pPr>
              <a:defRPr sz="1650">
                <a:latin typeface="Tw Cen MT" panose="020B0602020104020603" pitchFamily="34" charset="0"/>
              </a:defRPr>
            </a:lvl3pPr>
            <a:lvl4pPr>
              <a:defRPr sz="1500">
                <a:latin typeface="Tw Cen MT" panose="020B0602020104020603" pitchFamily="34" charset="0"/>
              </a:defRPr>
            </a:lvl4pPr>
            <a:lvl5pPr>
              <a:defRPr sz="135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146E72-813A-416E-8B37-C1DF764ABD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0553" y="1314046"/>
            <a:ext cx="5179656" cy="486460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w Cen MT" panose="020B0602020104020603" pitchFamily="34" charset="0"/>
              </a:defRPr>
            </a:lvl1pPr>
            <a:lvl2pPr>
              <a:defRPr sz="1800">
                <a:latin typeface="Tw Cen MT" panose="020B0602020104020603" pitchFamily="34" charset="0"/>
              </a:defRPr>
            </a:lvl2pPr>
            <a:lvl3pPr>
              <a:defRPr sz="1650">
                <a:latin typeface="Tw Cen MT" panose="020B0602020104020603" pitchFamily="34" charset="0"/>
              </a:defRPr>
            </a:lvl3pPr>
            <a:lvl4pPr>
              <a:defRPr sz="1500">
                <a:latin typeface="Tw Cen MT" panose="020B0602020104020603" pitchFamily="34" charset="0"/>
              </a:defRPr>
            </a:lvl4pPr>
            <a:lvl5pPr>
              <a:defRPr sz="135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257CBC7-43EA-3A01-C44D-593BEEA87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6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0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B997E5-D72A-4CFE-A961-305B2238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7" y="320675"/>
            <a:ext cx="10515600" cy="7406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100" b="1">
                <a:solidFill>
                  <a:srgbClr val="136A9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1E0E44F-A05E-40F7-ECF6-43A6B1F5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6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9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D5BFE72-F6D1-4225-7A0E-362EDB5D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6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BFE86-B91F-4F38-94F1-F3A1745B1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736"/>
            <a:ext cx="6497021" cy="4864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0FF767-96AE-420F-A365-2AC4BF8DA162}"/>
              </a:ext>
            </a:extLst>
          </p:cNvPr>
          <p:cNvSpPr txBox="1">
            <a:spLocks/>
          </p:cNvSpPr>
          <p:nvPr userDrawn="1"/>
        </p:nvSpPr>
        <p:spPr>
          <a:xfrm>
            <a:off x="1165747" y="320675"/>
            <a:ext cx="10515600" cy="7406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2697C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rgbClr val="136A91"/>
                </a:solidFill>
              </a:rPr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131995-68AE-434F-8B55-3EDFBE47E9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64609" y="1316736"/>
            <a:ext cx="3657600" cy="486460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w Cen MT" panose="020B0602020104020603" pitchFamily="34" charset="0"/>
              </a:defRPr>
            </a:lvl1pPr>
            <a:lvl2pPr>
              <a:defRPr sz="1800">
                <a:latin typeface="Tw Cen MT" panose="020B0602020104020603" pitchFamily="34" charset="0"/>
              </a:defRPr>
            </a:lvl2pPr>
            <a:lvl3pPr>
              <a:defRPr sz="1650">
                <a:latin typeface="Tw Cen MT" panose="020B0602020104020603" pitchFamily="34" charset="0"/>
              </a:defRPr>
            </a:lvl3pPr>
            <a:lvl4pPr>
              <a:defRPr sz="1500">
                <a:latin typeface="Tw Cen MT" panose="020B0602020104020603" pitchFamily="34" charset="0"/>
              </a:defRPr>
            </a:lvl4pPr>
            <a:lvl5pPr>
              <a:defRPr sz="135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D40BBC3-62FC-73E6-EB60-E6380182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6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8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5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E9C6D-452F-4BD9-80D1-183D7972F221}"/>
              </a:ext>
            </a:extLst>
          </p:cNvPr>
          <p:cNvSpPr/>
          <p:nvPr userDrawn="1"/>
        </p:nvSpPr>
        <p:spPr>
          <a:xfrm>
            <a:off x="1" y="1800530"/>
            <a:ext cx="12191999" cy="228487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136A91"/>
                </a:solidFill>
                <a:latin typeface="Tw Cen MT" panose="020B0602020104020603" pitchFamily="34" charset="0"/>
              </a:rPr>
              <a:t>&lt;Title&gt;</a:t>
            </a:r>
          </a:p>
          <a:p>
            <a:pPr algn="ctr"/>
            <a:endParaRPr lang="en-US" sz="2000" b="1">
              <a:solidFill>
                <a:srgbClr val="136A9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800" b="1">
                <a:solidFill>
                  <a:srgbClr val="136A91"/>
                </a:solidFill>
                <a:latin typeface="Tw Cen MT" panose="020B0602020104020603" pitchFamily="34" charset="0"/>
              </a:rPr>
              <a:t>&lt;Name&gt; | &lt;Date&gt;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64158-11A7-4762-86A1-8664CB0942EC}"/>
              </a:ext>
            </a:extLst>
          </p:cNvPr>
          <p:cNvCxnSpPr/>
          <p:nvPr userDrawn="1"/>
        </p:nvCxnSpPr>
        <p:spPr>
          <a:xfrm>
            <a:off x="3048" y="1671603"/>
            <a:ext cx="12188952" cy="0"/>
          </a:xfrm>
          <a:prstGeom prst="line">
            <a:avLst/>
          </a:prstGeom>
          <a:ln w="38100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0DD4F7-228B-4433-A691-CDB32BF5EBFD}"/>
              </a:ext>
            </a:extLst>
          </p:cNvPr>
          <p:cNvCxnSpPr/>
          <p:nvPr userDrawn="1"/>
        </p:nvCxnSpPr>
        <p:spPr>
          <a:xfrm>
            <a:off x="3048" y="4214333"/>
            <a:ext cx="12188952" cy="0"/>
          </a:xfrm>
          <a:prstGeom prst="line">
            <a:avLst/>
          </a:prstGeom>
          <a:ln w="38100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08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C94FFA1C-2849-AF08-112F-E0961202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6" y="320675"/>
            <a:ext cx="10515600" cy="7440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b="1">
                <a:solidFill>
                  <a:srgbClr val="136A91"/>
                </a:solidFill>
              </a:defRPr>
            </a:lvl1pPr>
          </a:lstStyle>
          <a:p>
            <a:pPr algn="l"/>
            <a:endParaRPr lang="en-US" sz="2800">
              <a:solidFill>
                <a:srgbClr val="136A9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133477-AA61-5B60-9668-60B5DE8A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0">
            <a:extLst>
              <a:ext uri="{FF2B5EF4-FFF2-40B4-BE49-F238E27FC236}">
                <a16:creationId xmlns:a16="http://schemas.microsoft.com/office/drawing/2014/main" id="{1ABE8036-9595-C81A-C203-16FB729D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09" y="1316736"/>
            <a:ext cx="10515600" cy="486460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08A8353-1F24-440D-9E5B-96FAC6E6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320040"/>
            <a:ext cx="10515600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430404-9B02-4221-A602-47BD73C10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88" y="1316736"/>
            <a:ext cx="10515600" cy="486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2500C29-AA63-E91D-3849-390925874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6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136A9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08A8353-1F24-440D-9E5B-96FAC6E6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320040"/>
            <a:ext cx="10515600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430404-9B02-4221-A602-47BD73C10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88" y="1316736"/>
            <a:ext cx="10515600" cy="486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2500C29-AA63-E91D-3849-390925874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3191F6-569B-43B6-BFE8-E208C1B6C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9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36A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he.org/ibhe-PIBN.html#gsc.tab=0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bhe.org/HOUSE_Liaisons.htm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88E7171-6785-40B8-AE97-5F707A7D8CB9}"/>
              </a:ext>
            </a:extLst>
          </p:cNvPr>
          <p:cNvSpPr/>
          <p:nvPr/>
        </p:nvSpPr>
        <p:spPr>
          <a:xfrm>
            <a:off x="1524002" y="2207649"/>
            <a:ext cx="9143999" cy="171365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300" b="1" dirty="0">
                <a:solidFill>
                  <a:srgbClr val="136A91"/>
                </a:solidFill>
                <a:latin typeface="Tw Cen MT" panose="020B0602020104020603" pitchFamily="34" charset="0"/>
              </a:rPr>
              <a:t>HOUSE Liaisons: Addressing College Student  Homelessness</a:t>
            </a:r>
            <a:endParaRPr lang="en-US" sz="1500" b="1" dirty="0">
              <a:solidFill>
                <a:srgbClr val="136A91"/>
              </a:solidFill>
              <a:latin typeface="Tw Cen MT" panose="020B0602020104020603" pitchFamily="34" charset="0"/>
            </a:endParaRPr>
          </a:p>
          <a:p>
            <a:pPr algn="ctr" defTabSz="685800"/>
            <a:r>
              <a:rPr lang="en-US" sz="2100" b="1" dirty="0">
                <a:solidFill>
                  <a:srgbClr val="136A91"/>
                </a:solidFill>
                <a:latin typeface="Tw Cen MT" panose="020B0602020104020603" pitchFamily="34" charset="0"/>
              </a:rPr>
              <a:t>Ashley Lewis | Assistant Director of Policy Research| February 21, 2025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ACCAA5-FED9-4C2D-B4C2-C4E8CC17AAAD}"/>
              </a:ext>
            </a:extLst>
          </p:cNvPr>
          <p:cNvCxnSpPr/>
          <p:nvPr/>
        </p:nvCxnSpPr>
        <p:spPr>
          <a:xfrm>
            <a:off x="1526286" y="2110952"/>
            <a:ext cx="9141714" cy="0"/>
          </a:xfrm>
          <a:prstGeom prst="line">
            <a:avLst/>
          </a:prstGeom>
          <a:ln w="38100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38ED00-0E8A-47FC-A72B-5C8DEE5DE2EE}"/>
              </a:ext>
            </a:extLst>
          </p:cNvPr>
          <p:cNvCxnSpPr/>
          <p:nvPr/>
        </p:nvCxnSpPr>
        <p:spPr>
          <a:xfrm>
            <a:off x="1526286" y="4018000"/>
            <a:ext cx="9141714" cy="0"/>
          </a:xfrm>
          <a:prstGeom prst="line">
            <a:avLst/>
          </a:prstGeom>
          <a:ln w="38100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085784D-85FC-1A0B-7916-82324F6A5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03" y="5150358"/>
            <a:ext cx="149754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0A67-EE3C-E20E-9FBB-071104BB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Number of Students Served and Costs of Services, FY 2023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0D1E40-4816-2EB4-6DC7-B615072FEC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4750" y="1796796"/>
          <a:ext cx="6302503" cy="3683858"/>
        </p:xfrm>
        <a:graphic>
          <a:graphicData uri="http://schemas.openxmlformats.org/drawingml/2006/table">
            <a:tbl>
              <a:tblPr firstRow="1" firstCol="1" bandRow="1"/>
              <a:tblGrid>
                <a:gridCol w="1890751">
                  <a:extLst>
                    <a:ext uri="{9D8B030D-6E8A-4147-A177-3AD203B41FA5}">
                      <a16:colId xmlns:a16="http://schemas.microsoft.com/office/drawing/2014/main" val="88336717"/>
                    </a:ext>
                  </a:extLst>
                </a:gridCol>
                <a:gridCol w="1100021">
                  <a:extLst>
                    <a:ext uri="{9D8B030D-6E8A-4147-A177-3AD203B41FA5}">
                      <a16:colId xmlns:a16="http://schemas.microsoft.com/office/drawing/2014/main" val="1506864624"/>
                    </a:ext>
                  </a:extLst>
                </a:gridCol>
                <a:gridCol w="1000814">
                  <a:extLst>
                    <a:ext uri="{9D8B030D-6E8A-4147-A177-3AD203B41FA5}">
                      <a16:colId xmlns:a16="http://schemas.microsoft.com/office/drawing/2014/main" val="336935629"/>
                    </a:ext>
                  </a:extLst>
                </a:gridCol>
                <a:gridCol w="1050417">
                  <a:extLst>
                    <a:ext uri="{9D8B030D-6E8A-4147-A177-3AD203B41FA5}">
                      <a16:colId xmlns:a16="http://schemas.microsoft.com/office/drawing/2014/main" val="3542534017"/>
                    </a:ext>
                  </a:extLst>
                </a:gridCol>
                <a:gridCol w="1260500">
                  <a:extLst>
                    <a:ext uri="{9D8B030D-6E8A-4147-A177-3AD203B41FA5}">
                      <a16:colId xmlns:a16="http://schemas.microsoft.com/office/drawing/2014/main" val="2107373965"/>
                    </a:ext>
                  </a:extLst>
                </a:gridCol>
              </a:tblGrid>
              <a:tr h="616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rgbClr val="FFFFFF"/>
                          </a:solidFill>
                          <a:effectLst/>
                          <a:highlight>
                            <a:srgbClr val="28709B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700" kern="100" dirty="0">
                        <a:effectLst/>
                        <a:highlight>
                          <a:srgbClr val="2870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28709B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Institutions Reporting to Offer the Service</a:t>
                      </a:r>
                      <a:endParaRPr lang="en-US" sz="700" kern="100">
                        <a:effectLst/>
                        <a:highlight>
                          <a:srgbClr val="2870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28709B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Students Utilizing Service</a:t>
                      </a:r>
                      <a:endParaRPr lang="en-US" sz="700" kern="100">
                        <a:effectLst/>
                        <a:highlight>
                          <a:srgbClr val="2870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28709B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Institutions Reporting Cost</a:t>
                      </a:r>
                      <a:endParaRPr lang="en-US" sz="700" kern="100">
                        <a:effectLst/>
                        <a:highlight>
                          <a:srgbClr val="2870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28709B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 to Offer the Service at All Institutions Reported Offering</a:t>
                      </a:r>
                      <a:endParaRPr lang="en-US" sz="700" kern="100">
                        <a:effectLst/>
                        <a:highlight>
                          <a:srgbClr val="2870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34080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Referrals to counseling or student wellness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1,345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681316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 and basic needs assistance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2,101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$193,836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56345"/>
                  </a:ext>
                </a:extLst>
              </a:tr>
              <a:tr h="367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Referrals to community organizations or 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Continuum of Care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700" kern="1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603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65450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On-campus housing during academic breaks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$121,290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58682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Referrals to student career services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32154"/>
                  </a:ext>
                </a:extLst>
              </a:tr>
              <a:tr h="120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Referrals to academic supports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04033"/>
                  </a:ext>
                </a:extLst>
              </a:tr>
              <a:tr h="120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campus emergency housing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$309,083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94558"/>
                  </a:ext>
                </a:extLst>
              </a:tr>
              <a:tr h="246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Assistance to complete applications for financial aid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01808"/>
                  </a:ext>
                </a:extLst>
              </a:tr>
              <a:tr h="367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Assistance applying 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federal and/or state resources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95369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Textbook and/or school supplies assistance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$72,170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46628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Emergency rent and/or utilities assistance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$354,074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487018"/>
                  </a:ext>
                </a:extLst>
              </a:tr>
              <a:tr h="120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 campus emergency housing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CCE5FC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$23,308</a:t>
                      </a:r>
                      <a:endParaRPr lang="en-US" sz="700" kern="100">
                        <a:effectLst/>
                        <a:highlight>
                          <a:srgbClr val="CCE5FC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98847"/>
                  </a:ext>
                </a:extLst>
              </a:tr>
              <a:tr h="24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Off-campus housing during academic breaks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700" kern="10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700" kern="100" dirty="0"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50" marR="43550" marT="0" marB="0" anchor="ctr">
                    <a:lnL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7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13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BB29F-4F36-5DFC-8C46-178F0D86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B9D4-3572-BC2D-4CA1-17D5D3FB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Student Housing Insecurity (ESHI) Grants - FYs 2023 &amp;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F3C1-487E-A34D-CD5B-23C31F5D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82" y="1064712"/>
            <a:ext cx="10515600" cy="4864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FY 2023, 11 recipients awarded grants of $50,000 each for January to June 2023</a:t>
            </a:r>
          </a:p>
          <a:p>
            <a:r>
              <a:rPr lang="en-US" dirty="0"/>
              <a:t>FY 2024, ESHI grants awards increased to up to $200,000 to 10 institutions for November to June grant period. </a:t>
            </a:r>
          </a:p>
          <a:p>
            <a:r>
              <a:rPr lang="en-US" dirty="0"/>
              <a:t>Common uses of funding:</a:t>
            </a:r>
          </a:p>
          <a:p>
            <a:pPr lvl="1"/>
            <a:r>
              <a:rPr lang="en-US" sz="2000" dirty="0"/>
              <a:t>Emergency funding for student housing</a:t>
            </a:r>
          </a:p>
          <a:p>
            <a:pPr lvl="1"/>
            <a:r>
              <a:rPr lang="en-US" sz="2000" dirty="0"/>
              <a:t>Other emergency funding for food, transportation, or medical expenses</a:t>
            </a:r>
          </a:p>
          <a:p>
            <a:pPr lvl="1"/>
            <a:r>
              <a:rPr lang="en-US" sz="2000" dirty="0"/>
              <a:t>Food pantry expansion into basic needs pantry</a:t>
            </a:r>
          </a:p>
          <a:p>
            <a:pPr lvl="1"/>
            <a:r>
              <a:rPr lang="en-US" sz="2000" dirty="0"/>
              <a:t>Summer Bridge Programs for students at risk of homelessness</a:t>
            </a:r>
          </a:p>
          <a:p>
            <a:pPr lvl="1"/>
            <a:r>
              <a:rPr lang="en-US" sz="2000" dirty="0"/>
              <a:t>Vocational preparation program</a:t>
            </a:r>
          </a:p>
          <a:p>
            <a:pPr lvl="1"/>
            <a:r>
              <a:rPr lang="en-US" sz="2000" dirty="0"/>
              <a:t>Childcare assistance vouchers</a:t>
            </a:r>
          </a:p>
          <a:p>
            <a:pPr lvl="1"/>
            <a:r>
              <a:rPr lang="en-US" sz="2000" dirty="0"/>
              <a:t>Creation of long-term housing space for a college’s students at a community-based organization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7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FC1C-3F55-6979-AF80-8C69EE00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Student Housing Insecurity (ESHI) Grants - FY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D627-EC4B-F56D-5385-366CCD58B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FY 2025, $2 million was again awarded to IBHE for ESHI Grants.</a:t>
            </a:r>
          </a:p>
          <a:p>
            <a:r>
              <a:rPr lang="en-US" dirty="0"/>
              <a:t>11 ESHI Grants of up to $200,000 were awarded</a:t>
            </a:r>
          </a:p>
          <a:p>
            <a:r>
              <a:rPr lang="en-US" dirty="0"/>
              <a:t>FY 2025, ESHI Grant’s put increased focus on McKinney-Vento and foster youth</a:t>
            </a:r>
          </a:p>
          <a:p>
            <a:pPr lvl="1"/>
            <a:r>
              <a:rPr lang="en-US" dirty="0"/>
              <a:t>Population that is already known to be homeless or experiencing housing insecurity</a:t>
            </a:r>
          </a:p>
          <a:p>
            <a:pPr lvl="1"/>
            <a:r>
              <a:rPr lang="en-US" dirty="0"/>
              <a:t>Facilitation on easy transition form high school to college</a:t>
            </a:r>
          </a:p>
          <a:p>
            <a:pPr lvl="1"/>
            <a:r>
              <a:rPr lang="en-US" dirty="0"/>
              <a:t>Institutions are allowed to pay room and board fees for this population only</a:t>
            </a:r>
          </a:p>
          <a:p>
            <a:pPr lvl="1"/>
            <a:r>
              <a:rPr lang="en-US" dirty="0"/>
              <a:t>Other common uses of funding for this population include:</a:t>
            </a:r>
          </a:p>
          <a:p>
            <a:pPr lvl="2"/>
            <a:r>
              <a:rPr lang="en-US" dirty="0"/>
              <a:t>Bedding and dorm room supplies</a:t>
            </a:r>
          </a:p>
          <a:p>
            <a:pPr lvl="2"/>
            <a:r>
              <a:rPr lang="en-US" dirty="0"/>
              <a:t>Basic Needs Supplies</a:t>
            </a:r>
          </a:p>
          <a:p>
            <a:pPr lvl="2"/>
            <a:r>
              <a:rPr lang="en-US" dirty="0"/>
              <a:t>Summer Immersion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1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DA2E-6D35-BB7A-37DB-AB8868B8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Initiatives Relating to Basic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44C8-9E74-A263-DF76-847961233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Benefits Navigators</a:t>
            </a:r>
          </a:p>
          <a:p>
            <a:pPr lvl="1"/>
            <a:r>
              <a:rPr lang="en-US" dirty="0"/>
              <a:t>Required at all public colleges and universities by P.A. 102-1045 (passed in 2022)</a:t>
            </a:r>
          </a:p>
          <a:p>
            <a:pPr lvl="1"/>
            <a:r>
              <a:rPr lang="en-US" dirty="0"/>
              <a:t>Assists students in determining eligibility in benefits programs, coordinate culturally-specific resources for non-English speakers, and attend Communities of Practice meetings hosted by IBHE and/or ICCB (</a:t>
            </a:r>
            <a:r>
              <a:rPr lang="en-US" dirty="0">
                <a:hlinkClick r:id="rId2"/>
              </a:rPr>
              <a:t>Communities of Practice: Benefits Navigator IBHE</a:t>
            </a:r>
            <a:r>
              <a:rPr lang="en-US" dirty="0"/>
              <a:t>)</a:t>
            </a:r>
          </a:p>
          <a:p>
            <a:r>
              <a:rPr lang="en-US" dirty="0"/>
              <a:t>Veterans Coordinators</a:t>
            </a:r>
          </a:p>
          <a:p>
            <a:pPr lvl="1"/>
            <a:r>
              <a:rPr lang="en-US" dirty="0"/>
              <a:t>Required at all public colleges and universities with over 1,000 students by 110 ILCS 49/15</a:t>
            </a:r>
          </a:p>
          <a:p>
            <a:pPr lvl="1"/>
            <a:r>
              <a:rPr lang="en-US" dirty="0"/>
              <a:t>Serves specific needs of military members and their families and serve as centralized source to help such students receive all benefits and resources</a:t>
            </a:r>
          </a:p>
          <a:p>
            <a:r>
              <a:rPr lang="en-US" dirty="0"/>
              <a:t>Undocumented Student Liaison</a:t>
            </a:r>
          </a:p>
          <a:p>
            <a:pPr lvl="1"/>
            <a:r>
              <a:rPr lang="en-US" dirty="0"/>
              <a:t>Required at all public colleges and universities by P.A. 102-475</a:t>
            </a:r>
          </a:p>
          <a:p>
            <a:pPr lvl="1"/>
            <a:r>
              <a:rPr lang="en-US" dirty="0"/>
              <a:t>Aids undocumented and mixed status students regarding financial aid and academic support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6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BE7F12-A2A2-3DDF-A9F6-0E073235D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724144"/>
            <a:ext cx="19967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F194-8E8E-3FD9-BDC9-43996403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Homeless Youth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063E-0241-C1A8-C0BE-780E38790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In 2019, 4.2 million youth and young adults experienced homelessness over last year according to Chapin Hall at the University of Chicago</a:t>
            </a:r>
          </a:p>
          <a:p>
            <a:r>
              <a:rPr lang="en-US" sz="2100" dirty="0"/>
              <a:t>2021 HOPE Center #Real College Survey</a:t>
            </a:r>
          </a:p>
          <a:p>
            <a:pPr lvl="1"/>
            <a:r>
              <a:rPr lang="en-US" sz="2100" dirty="0"/>
              <a:t> Fielded at 530 colleges and universities</a:t>
            </a:r>
          </a:p>
          <a:p>
            <a:pPr lvl="1"/>
            <a:r>
              <a:rPr lang="en-US" sz="2100" dirty="0"/>
              <a:t>Over 550,000 students responded</a:t>
            </a:r>
          </a:p>
          <a:p>
            <a:pPr lvl="2"/>
            <a:r>
              <a:rPr lang="en-US" sz="2100" dirty="0"/>
              <a:t>43% of respondents at 4-year institutions experienced housing insecurity</a:t>
            </a:r>
          </a:p>
          <a:p>
            <a:pPr lvl="2"/>
            <a:r>
              <a:rPr lang="en-US" sz="2100" dirty="0"/>
              <a:t>14% self-identified as experiencing homelessness</a:t>
            </a:r>
          </a:p>
          <a:p>
            <a:pPr lvl="1"/>
            <a:r>
              <a:rPr lang="en-US" sz="2250" dirty="0"/>
              <a:t>The HOPE Center fielded a new survey between January 2023 and July 2024.</a:t>
            </a:r>
          </a:p>
          <a:p>
            <a:pPr lvl="2"/>
            <a:r>
              <a:rPr lang="en-US" sz="2100" dirty="0"/>
              <a:t>Only preliminary results available </a:t>
            </a:r>
          </a:p>
          <a:p>
            <a:pPr lvl="3"/>
            <a:r>
              <a:rPr lang="en-US" sz="1950" dirty="0"/>
              <a:t>Survey completed in 16 states at 91 schools </a:t>
            </a:r>
          </a:p>
          <a:p>
            <a:pPr lvl="3"/>
            <a:r>
              <a:rPr lang="en-US" sz="1950" dirty="0"/>
              <a:t>48% students experienced housing insecurity</a:t>
            </a:r>
          </a:p>
          <a:p>
            <a:pPr lvl="3"/>
            <a:r>
              <a:rPr lang="en-US" sz="1950" dirty="0"/>
              <a:t>14% experienced homelessness</a:t>
            </a:r>
          </a:p>
          <a:p>
            <a:pPr lvl="2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9846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1A34-4D18-68F3-A341-6E24EC24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Illinois General Assembly Passes P.A. 102-0083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9B53-18EB-8F89-F70B-33E051301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 Summer 2021, Illinois General Assembly passed Higher Education Housing and Opportunities Act</a:t>
            </a:r>
          </a:p>
          <a:p>
            <a:r>
              <a:rPr lang="en-US" sz="2000" dirty="0"/>
              <a:t>This law required all institutions of higher education (including public, private, 2- and 4-year schools) to designate a HOUSE Liaison by August 2022</a:t>
            </a:r>
          </a:p>
          <a:p>
            <a:r>
              <a:rPr lang="en-US" sz="2000" dirty="0"/>
              <a:t>Law requires institutions that provide housing to:</a:t>
            </a:r>
          </a:p>
          <a:p>
            <a:pPr lvl="1"/>
            <a:r>
              <a:rPr lang="en-US" sz="1800" dirty="0"/>
              <a:t>Grant priority housing during academic breaks to students experiencing homelessness and waiving the fees. </a:t>
            </a:r>
          </a:p>
          <a:p>
            <a:pPr lvl="1"/>
            <a:r>
              <a:rPr lang="en-US" sz="1800" dirty="0"/>
              <a:t>Allow part-time students who are experiencing homelessness access to on-campus housing.</a:t>
            </a:r>
          </a:p>
          <a:p>
            <a:pPr lvl="1"/>
            <a:r>
              <a:rPr lang="en-US" sz="1800" dirty="0"/>
              <a:t>Provide information on availability of on-campus housing to students experiencing homelessness.</a:t>
            </a:r>
          </a:p>
          <a:p>
            <a:pPr lvl="1"/>
            <a:r>
              <a:rPr lang="en-US" sz="1800" dirty="0"/>
              <a:t>Provide information about the institution’s services and assistance in financial aid and admissions packets and the institution’s website. </a:t>
            </a:r>
          </a:p>
        </p:txBody>
      </p:sp>
    </p:spTree>
    <p:extLst>
      <p:ext uri="{BB962C8B-B14F-4D97-AF65-F5344CB8AC3E}">
        <p14:creationId xmlns:p14="http://schemas.microsoft.com/office/powerpoint/2010/main" val="129394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636C-BDB3-7FE7-8924-BB0627C8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Homeless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53F9-1BC6-B72A-66DF-C3A9B5A1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sz="2100" dirty="0"/>
          </a:p>
          <a:p>
            <a:pPr marL="342900" lvl="1" indent="0">
              <a:buNone/>
            </a:pPr>
            <a:r>
              <a:rPr lang="en-US" sz="2100" dirty="0"/>
              <a:t>An individual enrolled in an institution who lacks or is at imminent risk of lacking a fixed, regular, and adequate nighttime residence or whose parent or legal guardian is unable or unwilling to provide shelter and care and includes a homeless individual as defined under the federal McKinney-Vento Homeless Assistance Act. For the purposes of this definition, the term "fixed, regular, and adequate nighttime residence" does not include residence in an institution of higher education's on-campus housing.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9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A5DBE38-0EC6-4778-AE75-87814A99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6" y="320675"/>
            <a:ext cx="10515600" cy="7440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rgbClr val="136A91"/>
                </a:solidFill>
              </a:rPr>
              <a:t>HOUSE Liaison Student-Related Duties Under P.A. 102-0083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A23CE-95C7-48B0-91FC-756F2BDC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191F6-569B-43B6-BFE8-E208C1B6C7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872608D2-606A-8C4E-A6C3-352642ECC4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4609" y="1316736"/>
            <a:ext cx="10515600" cy="4864608"/>
          </a:xfrm>
          <a:prstGeom prst="rect">
            <a:avLst/>
          </a:prstGeom>
        </p:spPr>
        <p:txBody>
          <a:bodyPr/>
          <a:lstStyle/>
          <a:p>
            <a:r>
              <a:rPr lang="en-US" sz="2800"/>
              <a:t>Understanding financial aid eligibility laws, including those under the Higher Education Act of 1965, and assisting homeless youth or students in care in applying for federal and state financial aid.</a:t>
            </a:r>
          </a:p>
          <a:p>
            <a:r>
              <a:rPr lang="en-US" sz="2800"/>
              <a:t>Identifying services and resources for homeless students/youth in care and acting as an intermediary between the student and other institutional departments, such as financial aid and housing.</a:t>
            </a:r>
          </a:p>
          <a:p>
            <a:r>
              <a:rPr lang="en-US" sz="2800"/>
              <a:t>Connecting homeless students/youth in care to local continuum of care program.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225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A5DBE38-0EC6-4778-AE75-87814A99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46" y="320675"/>
            <a:ext cx="10515600" cy="7440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rgbClr val="136A91"/>
                </a:solidFill>
              </a:rPr>
              <a:t>HOUSE Liaison Administrative-Related Duties under P.A. 102-0083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A23CE-95C7-48B0-91FC-756F2BDC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155" y="6356351"/>
            <a:ext cx="1687485" cy="3437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191F6-569B-43B6-BFE8-E208C1B6C7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872608D2-606A-8C4E-A6C3-352642ECC4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4609" y="1316736"/>
            <a:ext cx="10515600" cy="4864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Tracking graduation and retention rates of homeless students and youth in care at the institution.</a:t>
            </a:r>
          </a:p>
          <a:p>
            <a:r>
              <a:rPr lang="en-US" sz="2800" dirty="0"/>
              <a:t>Annually reporting to IBHE on the number of homeless students and youth in care at the institution and any services such students received.</a:t>
            </a:r>
          </a:p>
          <a:p>
            <a:r>
              <a:rPr lang="en-US" sz="2800" dirty="0"/>
              <a:t>Publishing information about services and resource on the institution’s website.</a:t>
            </a:r>
          </a:p>
          <a:p>
            <a:r>
              <a:rPr lang="en-US" sz="2800" dirty="0"/>
              <a:t>Developing a plan to provide access to housing during academic breaks.</a:t>
            </a:r>
          </a:p>
          <a:p>
            <a:r>
              <a:rPr lang="en-US" sz="2800" dirty="0"/>
              <a:t>Training institution employees on how to identify homeless students.</a:t>
            </a:r>
          </a:p>
        </p:txBody>
      </p:sp>
    </p:spTree>
    <p:extLst>
      <p:ext uri="{BB962C8B-B14F-4D97-AF65-F5344CB8AC3E}">
        <p14:creationId xmlns:p14="http://schemas.microsoft.com/office/powerpoint/2010/main" val="146028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DFAA-A616-6A27-3037-8B4B01F2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IBHE HOUSE Liaison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29596-6690-270C-FE9D-313C3A5F4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55" y="1790414"/>
            <a:ext cx="3829073" cy="2256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E3C9A-CE6C-2839-AFFB-D0736488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840" y="1748899"/>
            <a:ext cx="4130530" cy="2298404"/>
          </a:xfrm>
          <a:prstGeom prst="rect">
            <a:avLst/>
          </a:prstGeom>
        </p:spPr>
      </p:pic>
      <p:pic>
        <p:nvPicPr>
          <p:cNvPr id="6" name="Content Placeholder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B6B3525-00D7-88A2-AD8C-C1A6CAD2C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20785" y="4321990"/>
            <a:ext cx="1150430" cy="1150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53677-CBC7-765F-58D2-BF95B86E3933}"/>
              </a:ext>
            </a:extLst>
          </p:cNvPr>
          <p:cNvSpPr txBox="1"/>
          <p:nvPr/>
        </p:nvSpPr>
        <p:spPr>
          <a:xfrm>
            <a:off x="2559558" y="4620206"/>
            <a:ext cx="457943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Tw Cen MT"/>
              </a:rPr>
              <a:t>Website: </a:t>
            </a:r>
            <a:r>
              <a:rPr lang="en-US" sz="1350" dirty="0">
                <a:solidFill>
                  <a:srgbClr val="000000"/>
                </a:solidFill>
                <a:latin typeface="Tw Cen MT"/>
                <a:hlinkClick r:id="rId5"/>
              </a:rPr>
              <a:t>IBHE HOUSE Liaisons</a:t>
            </a:r>
            <a:endParaRPr lang="en-US" sz="1350" dirty="0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6219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3E3A-6B6B-530A-ACB6-40C68DC3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Liaison First Data Collection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71C0-0795-2A94-B423-AED960D1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 Liaisons required to report annually to IBHE or ICCB under Higher Education Housing and Opportunities Act (110 ILCS 131/10)</a:t>
            </a:r>
          </a:p>
          <a:p>
            <a:r>
              <a:rPr lang="en-US" dirty="0"/>
              <a:t>Second data collection took place in Fall 2024, but is still being analyzed. </a:t>
            </a:r>
          </a:p>
          <a:p>
            <a:r>
              <a:rPr lang="en-US" dirty="0"/>
              <a:t>FY 2023 HOUSE Liaison Reporting Form fielded from September 29, 2023 to October 30, 2023 for universities</a:t>
            </a:r>
          </a:p>
          <a:p>
            <a:r>
              <a:rPr lang="en-US" dirty="0"/>
              <a:t>Form asked questions about HOUSE Liaison, HOUSE Liaisons statutory duties, and services HOUSE Liaison provided during August 2022 through June 2023</a:t>
            </a:r>
          </a:p>
          <a:p>
            <a:r>
              <a:rPr lang="en-US" dirty="0"/>
              <a:t>90 institutions (out of 133) completed in the required timeframe</a:t>
            </a:r>
          </a:p>
          <a:p>
            <a:r>
              <a:rPr lang="en-US" dirty="0"/>
              <a:t>443 homeless students reported at 35 institutions; 273 youth in care reported at 22 institutions</a:t>
            </a:r>
          </a:p>
          <a:p>
            <a:r>
              <a:rPr lang="en-US" dirty="0"/>
              <a:t>All other institutions reported 0 homeless and/or youth in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FC1C-3F55-6979-AF80-8C69EE00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Institutions Reporting Offering Selected Student Support Services, FY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B0C12D-C84D-0ED5-015F-22DE79C22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59" y="1818422"/>
            <a:ext cx="6483284" cy="3398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557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ysClr val="window" lastClr="FFFFFF"/>
      </a:lt1>
      <a:dk2>
        <a:srgbClr val="004D5C"/>
      </a:dk2>
      <a:lt2>
        <a:srgbClr val="FFFFFF"/>
      </a:lt2>
      <a:accent1>
        <a:srgbClr val="0CA7BC"/>
      </a:accent1>
      <a:accent2>
        <a:srgbClr val="FDA922"/>
      </a:accent2>
      <a:accent3>
        <a:srgbClr val="19CD62"/>
      </a:accent3>
      <a:accent4>
        <a:srgbClr val="F8F390"/>
      </a:accent4>
      <a:accent5>
        <a:srgbClr val="A1E2F1"/>
      </a:accent5>
      <a:accent6>
        <a:srgbClr val="96F2BB"/>
      </a:accent6>
      <a:hlink>
        <a:srgbClr val="22697C"/>
      </a:hlink>
      <a:folHlink>
        <a:srgbClr val="83D0F3"/>
      </a:folHlink>
    </a:clrScheme>
    <a:fontScheme name="IBHE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ysClr val="window" lastClr="FFFFFF"/>
      </a:lt1>
      <a:dk2>
        <a:srgbClr val="004D5C"/>
      </a:dk2>
      <a:lt2>
        <a:srgbClr val="FFFFFF"/>
      </a:lt2>
      <a:accent1>
        <a:srgbClr val="0CA7BC"/>
      </a:accent1>
      <a:accent2>
        <a:srgbClr val="FDA922"/>
      </a:accent2>
      <a:accent3>
        <a:srgbClr val="19CD62"/>
      </a:accent3>
      <a:accent4>
        <a:srgbClr val="F8F390"/>
      </a:accent4>
      <a:accent5>
        <a:srgbClr val="A1E2F1"/>
      </a:accent5>
      <a:accent6>
        <a:srgbClr val="96F2BB"/>
      </a:accent6>
      <a:hlink>
        <a:srgbClr val="22697C"/>
      </a:hlink>
      <a:folHlink>
        <a:srgbClr val="83D0F3"/>
      </a:folHlink>
    </a:clrScheme>
    <a:fontScheme name="IBHE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1198</Words>
  <Application>Microsoft Macintosh PowerPoint</Application>
  <PresentationFormat>Widescreen</PresentationFormat>
  <Paragraphs>161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Tw Cen MT</vt:lpstr>
      <vt:lpstr>1_Custom Design</vt:lpstr>
      <vt:lpstr>2_Custom Design</vt:lpstr>
      <vt:lpstr>PowerPoint Presentation</vt:lpstr>
      <vt:lpstr>Homeless Youth Statistics</vt:lpstr>
      <vt:lpstr>Illinois General Assembly Passes P.A. 102-0083</vt:lpstr>
      <vt:lpstr>Definition of Homeless Student</vt:lpstr>
      <vt:lpstr>HOUSE Liaison Student-Related Duties Under P.A. 102-0083</vt:lpstr>
      <vt:lpstr>HOUSE Liaison Administrative-Related Duties under P.A. 102-0083</vt:lpstr>
      <vt:lpstr>IBHE HOUSE Liaison Website</vt:lpstr>
      <vt:lpstr>HOUSE Liaison First Data Collection General Information</vt:lpstr>
      <vt:lpstr>Number of Institutions Reporting Offering Selected Student Support Services, FY 2023</vt:lpstr>
      <vt:lpstr>Total Number of Students Served and Costs of Services, FY 2023</vt:lpstr>
      <vt:lpstr>End Student Housing Insecurity (ESHI) Grants - FYs 2023 &amp; 2024</vt:lpstr>
      <vt:lpstr>End Student Housing Insecurity (ESHI) Grants - FY 2025</vt:lpstr>
      <vt:lpstr>Other Initiatives Relating to Basic Needs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Ashley</dc:creator>
  <cp:lastModifiedBy>Microsoft Office User</cp:lastModifiedBy>
  <cp:revision>1</cp:revision>
  <dcterms:created xsi:type="dcterms:W3CDTF">2025-02-20T15:16:15Z</dcterms:created>
  <dcterms:modified xsi:type="dcterms:W3CDTF">2025-03-14T16:23:15Z</dcterms:modified>
</cp:coreProperties>
</file>